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  <p:sldMasterId id="2147483676" r:id="rId4"/>
  </p:sldMasterIdLst>
  <p:notesMasterIdLst>
    <p:notesMasterId r:id="rId38"/>
  </p:notesMasterIdLst>
  <p:sldIdLst>
    <p:sldId id="256" r:id="rId5"/>
    <p:sldId id="28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2" r:id="rId19"/>
    <p:sldId id="273" r:id="rId20"/>
    <p:sldId id="271" r:id="rId21"/>
    <p:sldId id="274" r:id="rId22"/>
    <p:sldId id="275" r:id="rId23"/>
    <p:sldId id="266" r:id="rId24"/>
    <p:sldId id="276" r:id="rId25"/>
    <p:sldId id="277" r:id="rId26"/>
    <p:sldId id="326" r:id="rId27"/>
    <p:sldId id="345" r:id="rId28"/>
    <p:sldId id="362" r:id="rId29"/>
    <p:sldId id="346" r:id="rId30"/>
    <p:sldId id="361" r:id="rId31"/>
    <p:sldId id="347" r:id="rId32"/>
    <p:sldId id="368" r:id="rId33"/>
    <p:sldId id="369" r:id="rId34"/>
    <p:sldId id="367" r:id="rId35"/>
    <p:sldId id="370" r:id="rId36"/>
    <p:sldId id="282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rbel" panose="020B05030202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269"/>
            <p14:sldId id="270"/>
            <p14:sldId id="272"/>
            <p14:sldId id="273"/>
            <p14:sldId id="271"/>
            <p14:sldId id="274"/>
            <p14:sldId id="275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326"/>
            <p14:sldId id="345"/>
            <p14:sldId id="362"/>
            <p14:sldId id="346"/>
            <p14:sldId id="361"/>
            <p14:sldId id="347"/>
            <p14:sldId id="368"/>
            <p14:sldId id="369"/>
            <p14:sldId id="367"/>
            <p14:sldId id="37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 snapToGrid="0">
      <p:cViewPr>
        <p:scale>
          <a:sx n="72" d="100"/>
          <a:sy n="72" d="100"/>
        </p:scale>
        <p:origin x="998" y="2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42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794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0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8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02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952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817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020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78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7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92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all3dp.com/1/types-of-3d-printers-3d-printing-technology/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3dhubs.com/knowledge-base/fdm-3d-printing-materials-compared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bcad.com/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www.thingiverse.com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yeggi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a5EbTQGMxw&amp;ab_channel=AdafruitIndustries" TargetMode="External"/><Relationship Id="rId2" Type="http://schemas.openxmlformats.org/officeDocument/2006/relationships/hyperlink" Target="https://www.youtube.com/watch?v=U1qguamkork&amp;ab_channel=Ladbrotory" TargetMode="Externa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September 18,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#1: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3 - 5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265673" y="111151"/>
            <a:ext cx="3926327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#projectieee</a:t>
            </a:r>
            <a:endParaRPr sz="20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310" y="1792935"/>
            <a:ext cx="42862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 descr="A view of a city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2441" y="4786496"/>
            <a:ext cx="3441560" cy="190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#2: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#3: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440709" y="2574620"/>
            <a:ext cx="4386206" cy="328965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 Sub-teams:</a:t>
            </a:r>
            <a:endParaRPr lang="en-US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Base: Fridays 11:30 – 12:30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Arm: Thursdays  12:30 - 2</a:t>
            </a:r>
            <a:endParaRPr lang="en-US" sz="20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  <a:endParaRPr lang="en-US" sz="18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  <a:endParaRPr dirty="0"/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endParaRPr lang="en-US" sz="1200" dirty="0">
              <a:solidFill>
                <a:srgbClr val="2D2D2D"/>
              </a:solidFill>
              <a:latin typeface="Corbel"/>
              <a:sym typeface="Corbel"/>
            </a:endParaRPr>
          </a:p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74EB55E2-5B51-446F-925B-B0A1D75EB2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1310" y="1883221"/>
            <a:ext cx="3797425" cy="4672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#1: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330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/>
          <p:cNvPicPr preferRelativeResize="0"/>
          <p:nvPr/>
        </p:nvPicPr>
        <p:blipFill rotWithShape="1">
          <a:blip r:embed="rId3">
            <a:alphaModFix/>
          </a:blip>
          <a:srcRect l="22642" r="12757"/>
          <a:stretch/>
        </p:blipFill>
        <p:spPr>
          <a:xfrm>
            <a:off x="7811310" y="2070180"/>
            <a:ext cx="3914776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#2: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Creality CR10 and Lulzbot Taz 3.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potentially use </a:t>
            </a: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</a:t>
            </a: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ctoprint on Raspberry Pi(s) to control printers.</a:t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</a:t>
            </a:r>
            <a:r>
              <a:rPr lang="en-US" dirty="0">
                <a:latin typeface="Corbel" panose="020B0503020204020204" pitchFamily="34" charset="0"/>
              </a:rPr>
              <a:t>3</a:t>
            </a: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Focus: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Convert it into a musical Tesla Coil.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circuit and PCB design for new components</a:t>
            </a:r>
            <a:endParaRPr sz="19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#projectteslacoil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 rotWithShape="1">
          <a:blip r:embed="rId3">
            <a:alphaModFix/>
          </a:blip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21200" t="14326" r="27610"/>
          <a:stretch/>
        </p:blipFill>
        <p:spPr>
          <a:xfrm>
            <a:off x="9168532" y="2025040"/>
            <a:ext cx="2750884" cy="34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#4: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VERTICAL AXIS WIND TURBINE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create a 3D printed vertical axis wind turbine to generate a small amount of electricity.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Potentially will be used as a cell phone charger.</a:t>
            </a:r>
            <a:endParaRPr sz="19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7" name="Google Shape;347;p47" descr="https://cdn.thingiverse.com/renders/a2/9f/37/58/9a/IMG_0518_preview_featur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690" y="1922033"/>
            <a:ext cx="59817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7"/>
          <p:cNvSpPr txBox="1"/>
          <p:nvPr/>
        </p:nvSpPr>
        <p:spPr>
          <a:xfrm>
            <a:off x="6838949" y="6389158"/>
            <a:ext cx="43910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https://www.thingiverse.com/thing:948401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#5: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 Channel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#projectlabassistant</a:t>
            </a:r>
            <a:endParaRPr sz="18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#projectlabassistant</a:t>
            </a:r>
            <a:endParaRPr sz="222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C4709-5296-4EF0-868E-1AE163B67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49"/>
          <a:stretch/>
        </p:blipFill>
        <p:spPr>
          <a:xfrm>
            <a:off x="516868" y="1495425"/>
            <a:ext cx="11158264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MAKER TRAINING SESSION: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FDM 3D Printing and </a:t>
            </a:r>
            <a:r>
              <a:rPr lang="en-US" sz="6000" b="0" cap="none" dirty="0" err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Octoprint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Types of 3D Printers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8" y="1922297"/>
            <a:ext cx="7195648" cy="454436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Filament Based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Fused Deposition Modeling (FDM)- like a glue gun</a:t>
            </a:r>
          </a:p>
          <a:p>
            <a:r>
              <a:rPr lang="en-US" b="1" dirty="0">
                <a:latin typeface="Corbel" panose="020B0503020204020204" pitchFamily="34" charset="0"/>
              </a:rPr>
              <a:t>Resin Based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Stereolithography (SLA)- UV single point laser cured liquid resin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Digital Light Processing (DLP)- light projector cured liquid resin</a:t>
            </a:r>
          </a:p>
          <a:p>
            <a:r>
              <a:rPr lang="en-US" b="1" dirty="0">
                <a:latin typeface="Corbel" panose="020B0503020204020204" pitchFamily="34" charset="0"/>
              </a:rPr>
              <a:t>Powder Based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Selective Laser Sintering (SLS)- laser sintered powder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Selective Laser Melting (SLM)-  laser melted powder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Electron Beam Melting (EBM)- electron beam melted powder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Binder Jetting (BJ)- drop-on-powder and binding agent</a:t>
            </a:r>
            <a:endParaRPr lang="en-US" dirty="0">
              <a:latin typeface="Corbel" panose="020B0503020204020204" pitchFamily="34" charset="0"/>
              <a:hlinkClick r:id="rId2"/>
            </a:endParaRPr>
          </a:p>
          <a:p>
            <a:pPr marL="228600" lvl="1" indent="0">
              <a:buNone/>
            </a:pPr>
            <a:r>
              <a:rPr lang="en-US" dirty="0">
                <a:latin typeface="Corbel" panose="020B0503020204020204" pitchFamily="34" charset="0"/>
                <a:hlinkClick r:id="rId2"/>
              </a:rPr>
              <a:t>https://all3dp.com/1/types-of-3d-printers-3d-printing-technology/</a:t>
            </a:r>
            <a:endParaRPr lang="en-US" dirty="0">
              <a:latin typeface="Corbel" panose="020B0503020204020204" pitchFamily="34" charset="0"/>
            </a:endParaRPr>
          </a:p>
          <a:p>
            <a:pPr marL="228600" lvl="1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4" descr="https://lh3.googleusercontent.com/Fs62Qwu4WkcDnndw3IK3MTu4DZbkcCgFec-wha0k-4VsaZ4Q9ZMYZaS1ewdw9pdC8WNtDda2D6zfKJP7TN6u0o8oCvps_UB0E_wuJrG0ZPCe6X42YRW4NOIgFPh_xnYbOBbmSG2SyU_qxJXq-mAVOQwENsSNo8K52UeIXjah4OQmQ7epTNzN14Q-QJfkSq70OTfy-FigT9BMG-qCyYX5jIIZSv7G9Uy1kOoYx1aO-uQ4X6ltyNA5cluuhmVywGtsRGx3PrzjDw90yhnu13n_XgLpy_vViN8byUPo7Hxx5r9zKCsU7UTKJJvxuumeTl86aFdp_H-lInkAj3_vfRO6hR0DFwWFgmPI71WkM_gKlvWNc54Opp53tvoSuGIFmcIMeoDVJNOA3lB8uyNchXOFiIClGBmy_UPDBMm0gc67z-xRbUYyIXVi_-kWrVrmQgrjvUnn16yzlP1d3z6kfLeGl3mMezuGRlMDWKqAmBUdqS7x-BeKMdksZObrbO3xnVhxBPkF6tHbWVqoh2lNY-SHNjxA304FoJt3XNOlgZwCpYJ2kGcM0VrjT0PMQWfqpfNGA6WnANXy5N-1NeDwu0CkbpSDT4FFgdPl8ldmUY2A=w1240-h930-no">
            <a:extLst>
              <a:ext uri="{FF2B5EF4-FFF2-40B4-BE49-F238E27FC236}">
                <a16:creationId xmlns:a16="http://schemas.microsoft.com/office/drawing/2014/main" id="{3D175FC6-08F9-4B33-B0B5-FBF38B582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/>
          <a:stretch/>
        </p:blipFill>
        <p:spPr bwMode="auto">
          <a:xfrm>
            <a:off x="8760541" y="206385"/>
            <a:ext cx="2999703" cy="255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orm 2">
            <a:extLst>
              <a:ext uri="{FF2B5EF4-FFF2-40B4-BE49-F238E27FC236}">
                <a16:creationId xmlns:a16="http://schemas.microsoft.com/office/drawing/2014/main" id="{81B9AE7F-14CA-4F7C-91A6-6DADF491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842" y="3218126"/>
            <a:ext cx="22691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292614-21BD-47E6-A4A9-356782312FAA}"/>
              </a:ext>
            </a:extLst>
          </p:cNvPr>
          <p:cNvSpPr txBox="1">
            <a:spLocks/>
          </p:cNvSpPr>
          <p:nvPr/>
        </p:nvSpPr>
        <p:spPr>
          <a:xfrm>
            <a:off x="8961005" y="2761981"/>
            <a:ext cx="2799239" cy="400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SPARC’s FDM Printer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FDCAC8-2914-4AA0-ACBE-76745E1593E0}"/>
              </a:ext>
            </a:extLst>
          </p:cNvPr>
          <p:cNvSpPr txBox="1">
            <a:spLocks/>
          </p:cNvSpPr>
          <p:nvPr/>
        </p:nvSpPr>
        <p:spPr>
          <a:xfrm>
            <a:off x="8965704" y="6504251"/>
            <a:ext cx="2799239" cy="400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Form 2 SLA Printer</a:t>
            </a: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How does FDM 3D Printing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Use a process to form objects in successive layers vertically.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Use a “hot end” that works similar to a glue gun by melting a plastic filament to print each layer.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Many have heated beds to allow better heat distribution preventing the warping of printed objects.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Many use a honeycomb like internal structure to save material and time.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Examples of most popular 3D printing filaments: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ABS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PLA/PLA+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HIPS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Nylon</a:t>
            </a:r>
          </a:p>
          <a:p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411480" lvl="2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4098" name="Picture 2" descr="Image result for 3d printing filament es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4343401"/>
            <a:ext cx="2984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4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68A313-0B38-4879-B80E-9970A11EF623}"/>
              </a:ext>
            </a:extLst>
          </p:cNvPr>
          <p:cNvSpPr/>
          <p:nvPr/>
        </p:nvSpPr>
        <p:spPr>
          <a:xfrm>
            <a:off x="0" y="1078706"/>
            <a:ext cx="12192000" cy="5779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FF79A-556B-48CB-89AF-9BB076EC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Comparing Popular Filaments</a:t>
            </a:r>
          </a:p>
        </p:txBody>
      </p:sp>
      <p:pic>
        <p:nvPicPr>
          <p:cNvPr id="3074" name="Picture 2" descr="https://s3-eu-west-1.amazonaws.com/3dhubs-knowledgebase/Which-FDM-3D-printing-plastics-is-best-for-my-application/pla.png">
            <a:extLst>
              <a:ext uri="{FF2B5EF4-FFF2-40B4-BE49-F238E27FC236}">
                <a16:creationId xmlns:a16="http://schemas.microsoft.com/office/drawing/2014/main" id="{060B3B32-7CA7-4222-AAE7-2776E3EA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29" y="1339728"/>
            <a:ext cx="3793066" cy="290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3-eu-west-1.amazonaws.com/3dhubs-knowledgebase/Which-FDM-3D-printing-plastics-is-best-for-my-application/abs.png">
            <a:extLst>
              <a:ext uri="{FF2B5EF4-FFF2-40B4-BE49-F238E27FC236}">
                <a16:creationId xmlns:a16="http://schemas.microsoft.com/office/drawing/2014/main" id="{DA6BC90E-04B9-4943-B9BD-88877079D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95" y="1339728"/>
            <a:ext cx="3793067" cy="29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3-eu-west-1.amazonaws.com/3dhubs-knowledgebase/Which-FDM-3D-printing-plastics-is-best-for-my-application/pet.png">
            <a:extLst>
              <a:ext uri="{FF2B5EF4-FFF2-40B4-BE49-F238E27FC236}">
                <a16:creationId xmlns:a16="http://schemas.microsoft.com/office/drawing/2014/main" id="{AFA395A3-0DB5-441E-B98C-4D8E5CFF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071" y="1319323"/>
            <a:ext cx="3846295" cy="29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3-eu-west-1.amazonaws.com/3dhubs-knowledgebase/Which-FDM-3D-printing-plastics-is-best-for-my-application/nylon.png">
            <a:extLst>
              <a:ext uri="{FF2B5EF4-FFF2-40B4-BE49-F238E27FC236}">
                <a16:creationId xmlns:a16="http://schemas.microsoft.com/office/drawing/2014/main" id="{5BF7E19D-A1EA-41B1-AF57-D860D11CA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05" y="3962151"/>
            <a:ext cx="3472673" cy="266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F0940C-20DB-4867-905A-6E273AC4C742}"/>
              </a:ext>
            </a:extLst>
          </p:cNvPr>
          <p:cNvSpPr/>
          <p:nvPr/>
        </p:nvSpPr>
        <p:spPr>
          <a:xfrm>
            <a:off x="4733071" y="5650494"/>
            <a:ext cx="6278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6"/>
              </a:rPr>
              <a:t>https://www.3dhubs.com/knowledge-base/fdm-3d-printing-materials-compared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82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AAC374-9E05-4179-A752-32D5803CB618}"/>
              </a:ext>
            </a:extLst>
          </p:cNvPr>
          <p:cNvSpPr/>
          <p:nvPr/>
        </p:nvSpPr>
        <p:spPr>
          <a:xfrm>
            <a:off x="0" y="1078706"/>
            <a:ext cx="12192000" cy="5779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2050" name="Picture 2" descr="https://www.lulzbot.com/sites/default/files/TAZ_5_An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" r="13841"/>
          <a:stretch/>
        </p:blipFill>
        <p:spPr bwMode="auto">
          <a:xfrm>
            <a:off x="2110741" y="341892"/>
            <a:ext cx="7738110" cy="62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130" y="0"/>
            <a:ext cx="7406640" cy="1356360"/>
          </a:xfrm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Lulzbot </a:t>
            </a:r>
            <a:r>
              <a:rPr lang="en-US" dirty="0" err="1">
                <a:latin typeface="Corbel" panose="020B0503020204020204" pitchFamily="34" charset="0"/>
              </a:rPr>
              <a:t>Taz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3407569" y="3368040"/>
            <a:ext cx="2711291" cy="301586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477000" y="5242560"/>
            <a:ext cx="914400" cy="83820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923020" y="2286001"/>
            <a:ext cx="754380" cy="1204975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1400" y="608076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Heated Bed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210" y="187678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Filament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07920" y="348496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Hot 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2130" y="1171695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Control Interface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96540" y="1541027"/>
            <a:ext cx="1424940" cy="417821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9ED436-6B4B-4ADD-B18F-FB242E85D98D}"/>
              </a:ext>
            </a:extLst>
          </p:cNvPr>
          <p:cNvCxnSpPr>
            <a:cxnSpLocks/>
          </p:cNvCxnSpPr>
          <p:nvPr/>
        </p:nvCxnSpPr>
        <p:spPr>
          <a:xfrm>
            <a:off x="2506980" y="4562832"/>
            <a:ext cx="1310640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5EF342-E5C9-48E4-BEC8-3FD17354A41D}"/>
              </a:ext>
            </a:extLst>
          </p:cNvPr>
          <p:cNvSpPr txBox="1"/>
          <p:nvPr/>
        </p:nvSpPr>
        <p:spPr>
          <a:xfrm>
            <a:off x="1025843" y="4239666"/>
            <a:ext cx="191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Control Box / Power Supply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E8C343-6AB0-44BA-AC43-87F327543C11}"/>
              </a:ext>
            </a:extLst>
          </p:cNvPr>
          <p:cNvCxnSpPr>
            <a:cxnSpLocks/>
          </p:cNvCxnSpPr>
          <p:nvPr/>
        </p:nvCxnSpPr>
        <p:spPr>
          <a:xfrm>
            <a:off x="2664619" y="2791778"/>
            <a:ext cx="3431381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5E3E8D-333E-4FC6-A841-17E1C0686818}"/>
              </a:ext>
            </a:extLst>
          </p:cNvPr>
          <p:cNvSpPr txBox="1"/>
          <p:nvPr/>
        </p:nvSpPr>
        <p:spPr>
          <a:xfrm>
            <a:off x="1433989" y="260711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Tool Head</a:t>
            </a:r>
          </a:p>
        </p:txBody>
      </p:sp>
    </p:spTree>
    <p:extLst>
      <p:ext uri="{BB962C8B-B14F-4D97-AF65-F5344CB8AC3E}">
        <p14:creationId xmlns:p14="http://schemas.microsoft.com/office/powerpoint/2010/main" val="3792350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2A142-0FFA-4D73-A4FE-6FA5CCB9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Corbel" panose="020B0503020204020204" pitchFamily="34" charset="0"/>
              </a:rPr>
              <a:t>Our Lulzbot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99BA-54A8-4187-B8F1-3E69B9920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Corbel" panose="020B0503020204020204" pitchFamily="34" charset="0"/>
              </a:rPr>
              <a:t>Lulzbot Taz 3</a:t>
            </a:r>
          </a:p>
          <a:p>
            <a:r>
              <a:rPr lang="en-US">
                <a:solidFill>
                  <a:schemeClr val="bg1"/>
                </a:solidFill>
                <a:latin typeface="Corbel" panose="020B0503020204020204" pitchFamily="34" charset="0"/>
              </a:rPr>
              <a:t>Hot end replaced w/ Hexogonal </a:t>
            </a:r>
          </a:p>
          <a:p>
            <a:r>
              <a:rPr lang="en-US">
                <a:solidFill>
                  <a:schemeClr val="bg1"/>
                </a:solidFill>
                <a:latin typeface="Corbel" panose="020B0503020204020204" pitchFamily="34" charset="0"/>
              </a:rPr>
              <a:t>Upgraded firmware</a:t>
            </a:r>
          </a:p>
          <a:p>
            <a:r>
              <a:rPr lang="en-US">
                <a:solidFill>
                  <a:schemeClr val="bg1"/>
                </a:solidFill>
                <a:latin typeface="Corbel" panose="020B0503020204020204" pitchFamily="34" charset="0"/>
              </a:rPr>
              <a:t>Side mounted heatsink fan</a:t>
            </a:r>
          </a:p>
          <a:p>
            <a:r>
              <a:rPr lang="en-US">
                <a:solidFill>
                  <a:schemeClr val="bg1"/>
                </a:solidFill>
                <a:latin typeface="Corbel" panose="020B0503020204020204" pitchFamily="34" charset="0"/>
              </a:rPr>
              <a:t>Side mounted bed fan</a:t>
            </a:r>
          </a:p>
          <a:p>
            <a:r>
              <a:rPr lang="en-US">
                <a:solidFill>
                  <a:schemeClr val="bg1"/>
                </a:solidFill>
                <a:latin typeface="Corbel" panose="020B0503020204020204" pitchFamily="34" charset="0"/>
              </a:rPr>
              <a:t>Heated bed w/ PEI film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orbel" panose="020B0503020204020204" pitchFamily="34" charset="0"/>
              </a:rPr>
              <a:t>no glue or tape required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oogle Shape;338;p46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9492B7B4-C9C1-40BB-A09B-43D7F32CD367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rcRect/>
          <a:stretch/>
        </p:blipFill>
        <p:spPr>
          <a:xfrm>
            <a:off x="5262368" y="1051926"/>
            <a:ext cx="6283602" cy="4712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1466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Using </a:t>
            </a:r>
            <a:r>
              <a:rPr lang="en-US" dirty="0" err="1">
                <a:latin typeface="Corbel" panose="020B0503020204020204" pitchFamily="34" charset="0"/>
              </a:rPr>
              <a:t>Cura</a:t>
            </a:r>
            <a:r>
              <a:rPr lang="en-US" dirty="0">
                <a:latin typeface="Corbel" panose="020B0503020204020204" pitchFamily="34" charset="0"/>
              </a:rPr>
              <a:t> Lulzbot Edition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5217338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Design 3D model using CAD like SolidWorks, SketchUp, Autodesk, etc.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Save model as .STL file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Open in </a:t>
            </a:r>
            <a:r>
              <a:rPr lang="en-US" dirty="0" err="1">
                <a:solidFill>
                  <a:schemeClr val="tx1"/>
                </a:solidFill>
                <a:latin typeface="Corbel" panose="020B0503020204020204" pitchFamily="34" charset="0"/>
              </a:rPr>
              <a:t>Cura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 Lulzbot Edition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Set printer settings such as temperatures and fill density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Generates </a:t>
            </a:r>
            <a:r>
              <a:rPr lang="en-US" dirty="0" err="1">
                <a:solidFill>
                  <a:schemeClr val="tx1"/>
                </a:solidFill>
                <a:latin typeface="Corbel" panose="020B0503020204020204" pitchFamily="34" charset="0"/>
              </a:rPr>
              <a:t>Gcode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 File that printer can interpret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Press print or save to SD card</a:t>
            </a:r>
          </a:p>
          <a:p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026" name="Picture 2" descr="Image result for cura lulzbot edition">
            <a:extLst>
              <a:ext uri="{FF2B5EF4-FFF2-40B4-BE49-F238E27FC236}">
                <a16:creationId xmlns:a16="http://schemas.microsoft.com/office/drawing/2014/main" id="{95DC9E81-07D3-4755-94E4-5D72954DC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649"/>
          <a:stretch/>
        </p:blipFill>
        <p:spPr bwMode="auto">
          <a:xfrm>
            <a:off x="9273540" y="284176"/>
            <a:ext cx="1718128" cy="144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BA5520-672D-4903-B5F9-48586F0F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58" y="2636966"/>
            <a:ext cx="5538997" cy="28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72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AAC374-9E05-4179-A752-32D5803CB618}"/>
              </a:ext>
            </a:extLst>
          </p:cNvPr>
          <p:cNvSpPr/>
          <p:nvPr/>
        </p:nvSpPr>
        <p:spPr>
          <a:xfrm>
            <a:off x="0" y="1078706"/>
            <a:ext cx="12192000" cy="5779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4" name="Picture 2" descr="Image result for creality cr10">
            <a:extLst>
              <a:ext uri="{FF2B5EF4-FFF2-40B4-BE49-F238E27FC236}">
                <a16:creationId xmlns:a16="http://schemas.microsoft.com/office/drawing/2014/main" id="{E5DA19D3-1A24-41B1-9527-D53621C14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2" r="3720" b="9317"/>
          <a:stretch/>
        </p:blipFill>
        <p:spPr bwMode="auto">
          <a:xfrm>
            <a:off x="2619675" y="908008"/>
            <a:ext cx="6952649" cy="58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130" y="0"/>
            <a:ext cx="7406640" cy="1356360"/>
          </a:xfrm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CREALITY CR10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7871791" y="5407678"/>
            <a:ext cx="1628612" cy="284179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29392" y="5507191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Heated Bed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7690" y="366962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Filament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86460" y="313424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Hot End</a:t>
            </a:r>
          </a:p>
        </p:txBody>
      </p:sp>
      <p:cxnSp>
        <p:nvCxnSpPr>
          <p:cNvPr id="17" name="Straight Arrow Connector 16"/>
          <p:cNvCxnSpPr>
            <a:cxnSpLocks/>
            <a:stCxn id="15" idx="1"/>
          </p:cNvCxnSpPr>
          <p:nvPr/>
        </p:nvCxnSpPr>
        <p:spPr>
          <a:xfrm flipH="1">
            <a:off x="6013174" y="3318910"/>
            <a:ext cx="3473286" cy="1150066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9ED436-6B4B-4ADD-B18F-FB242E85D98D}"/>
              </a:ext>
            </a:extLst>
          </p:cNvPr>
          <p:cNvCxnSpPr>
            <a:cxnSpLocks/>
          </p:cNvCxnSpPr>
          <p:nvPr/>
        </p:nvCxnSpPr>
        <p:spPr>
          <a:xfrm>
            <a:off x="1704561" y="5691857"/>
            <a:ext cx="1310640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5EF342-E5C9-48E4-BEC8-3FD17354A41D}"/>
              </a:ext>
            </a:extLst>
          </p:cNvPr>
          <p:cNvSpPr txBox="1"/>
          <p:nvPr/>
        </p:nvSpPr>
        <p:spPr>
          <a:xfrm>
            <a:off x="253665" y="5407677"/>
            <a:ext cx="191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Control Box / Power Supply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E8C343-6AB0-44BA-AC43-87F327543C11}"/>
              </a:ext>
            </a:extLst>
          </p:cNvPr>
          <p:cNvCxnSpPr>
            <a:cxnSpLocks/>
          </p:cNvCxnSpPr>
          <p:nvPr/>
        </p:nvCxnSpPr>
        <p:spPr>
          <a:xfrm>
            <a:off x="4541099" y="2549687"/>
            <a:ext cx="1313049" cy="1304604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5E3E8D-333E-4FC6-A841-17E1C0686818}"/>
              </a:ext>
            </a:extLst>
          </p:cNvPr>
          <p:cNvSpPr txBox="1"/>
          <p:nvPr/>
        </p:nvSpPr>
        <p:spPr>
          <a:xfrm>
            <a:off x="3836249" y="212293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Tool Head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CF7B75-AC68-48BB-8C99-E32A35763561}"/>
              </a:ext>
            </a:extLst>
          </p:cNvPr>
          <p:cNvCxnSpPr>
            <a:cxnSpLocks/>
          </p:cNvCxnSpPr>
          <p:nvPr/>
        </p:nvCxnSpPr>
        <p:spPr>
          <a:xfrm>
            <a:off x="1915105" y="3854291"/>
            <a:ext cx="1310640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96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A142-0FFA-4D73-A4FE-6FA5CCB9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Our CR10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99BA-54A8-4187-B8F1-3E69B9920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rbel" panose="020B0503020204020204" pitchFamily="34" charset="0"/>
              </a:rPr>
              <a:t>Creality</a:t>
            </a:r>
            <a:r>
              <a:rPr lang="en-US" dirty="0">
                <a:latin typeface="Corbel" panose="020B0503020204020204" pitchFamily="34" charset="0"/>
              </a:rPr>
              <a:t> CR10</a:t>
            </a:r>
          </a:p>
          <a:p>
            <a:r>
              <a:rPr lang="en-US" dirty="0">
                <a:latin typeface="Corbel" panose="020B0503020204020204" pitchFamily="34" charset="0"/>
              </a:rPr>
              <a:t>Mostly unmodified</a:t>
            </a:r>
          </a:p>
          <a:p>
            <a:r>
              <a:rPr lang="en-US" dirty="0">
                <a:latin typeface="Corbel" panose="020B0503020204020204" pitchFamily="34" charset="0"/>
              </a:rPr>
              <a:t>filmless glass bed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may require </a:t>
            </a:r>
            <a:r>
              <a:rPr lang="en-US" dirty="0" err="1">
                <a:latin typeface="Corbel" panose="020B0503020204020204" pitchFamily="34" charset="0"/>
              </a:rPr>
              <a:t>maskin</a:t>
            </a:r>
            <a:r>
              <a:rPr lang="en-US" dirty="0">
                <a:latin typeface="Corbel" panose="020B0503020204020204" pitchFamily="34" charset="0"/>
              </a:rPr>
              <a:t> tape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glue stick works for more stubborn materials</a:t>
            </a:r>
          </a:p>
          <a:p>
            <a:r>
              <a:rPr lang="en-US" dirty="0">
                <a:latin typeface="Corbel" panose="020B0503020204020204" pitchFamily="34" charset="0"/>
              </a:rPr>
              <a:t>Typically used with PLA/PLA+ due to no enclosure</a:t>
            </a:r>
          </a:p>
          <a:p>
            <a:r>
              <a:rPr lang="en-US" dirty="0">
                <a:latin typeface="Corbel" panose="020B0503020204020204" pitchFamily="34" charset="0"/>
              </a:rPr>
              <a:t>Uses vanilla version of </a:t>
            </a:r>
            <a:r>
              <a:rPr lang="en-US" dirty="0" err="1">
                <a:latin typeface="Corbel" panose="020B0503020204020204" pitchFamily="34" charset="0"/>
              </a:rPr>
              <a:t>Cura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DBFBD2-23B9-4007-B82F-D0C394407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oogle Shape;339;p46" descr="A desk with a computer on a table&#10;&#10;Description generated with high confidence">
            <a:extLst>
              <a:ext uri="{FF2B5EF4-FFF2-40B4-BE49-F238E27FC236}">
                <a16:creationId xmlns:a16="http://schemas.microsoft.com/office/drawing/2014/main" id="{63916C07-C528-4CA8-A5FD-0226C7DA3102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rcRect l="1473" r="14661"/>
          <a:stretch/>
        </p:blipFill>
        <p:spPr>
          <a:xfrm>
            <a:off x="5262368" y="598634"/>
            <a:ext cx="6283602" cy="56192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7927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0EF7C8-7442-4722-88EE-9D1BFCB914C6}"/>
              </a:ext>
            </a:extLst>
          </p:cNvPr>
          <p:cNvSpPr/>
          <p:nvPr/>
        </p:nvSpPr>
        <p:spPr>
          <a:xfrm>
            <a:off x="7158037" y="1523908"/>
            <a:ext cx="5032921" cy="5570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049ED-DE7B-4078-94D4-5B1944C8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Getting Models for 3D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4B5C-AAD9-41B1-B7C7-2645B054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955119" cy="4206240"/>
          </a:xfrm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Design your own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Professional Software: SolidWorks, Autodesk Inventor, PTC Creo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Freeware: Fusion 360, Sketch Up, </a:t>
            </a:r>
            <a:r>
              <a:rPr lang="en-US" dirty="0" err="1">
                <a:latin typeface="Corbel" panose="020B0503020204020204" pitchFamily="34" charset="0"/>
              </a:rPr>
              <a:t>OpenSCAD</a:t>
            </a:r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Find .STL files online</a:t>
            </a:r>
          </a:p>
          <a:p>
            <a:pPr lvl="1"/>
            <a:r>
              <a:rPr lang="en-US" dirty="0" err="1">
                <a:latin typeface="Corbel" panose="020B0503020204020204" pitchFamily="34" charset="0"/>
              </a:rPr>
              <a:t>Thingiverse</a:t>
            </a:r>
            <a:r>
              <a:rPr lang="en-US" dirty="0">
                <a:latin typeface="Corbel" panose="020B0503020204020204" pitchFamily="34" charset="0"/>
              </a:rPr>
              <a:t> (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https://www.thingiverse.com/</a:t>
            </a:r>
            <a:r>
              <a:rPr lang="en-US" dirty="0">
                <a:latin typeface="Corbel" panose="020B0503020204020204" pitchFamily="34" charset="0"/>
              </a:rPr>
              <a:t>)</a:t>
            </a:r>
          </a:p>
          <a:p>
            <a:pPr lvl="1"/>
            <a:r>
              <a:rPr lang="en-US" dirty="0" err="1">
                <a:latin typeface="Corbel" panose="020B0503020204020204" pitchFamily="34" charset="0"/>
              </a:rPr>
              <a:t>GrabCad</a:t>
            </a:r>
            <a:r>
              <a:rPr lang="en-US" dirty="0">
                <a:latin typeface="Corbel" panose="020B0503020204020204" pitchFamily="34" charset="0"/>
              </a:rPr>
              <a:t> (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https://grabcad.com/</a:t>
            </a:r>
            <a:r>
              <a:rPr lang="en-US" dirty="0">
                <a:latin typeface="Corbel" panose="020B0503020204020204" pitchFamily="34" charset="0"/>
              </a:rPr>
              <a:t>)</a:t>
            </a:r>
          </a:p>
          <a:p>
            <a:pPr lvl="1"/>
            <a:r>
              <a:rPr lang="en-US" dirty="0" err="1">
                <a:latin typeface="Corbel" panose="020B0503020204020204" pitchFamily="34" charset="0"/>
              </a:rPr>
              <a:t>Yeggi</a:t>
            </a:r>
            <a:r>
              <a:rPr lang="en-US" dirty="0">
                <a:latin typeface="Corbel" panose="020B0503020204020204" pitchFamily="34" charset="0"/>
              </a:rPr>
              <a:t> (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https://www.yeggi.com/</a:t>
            </a:r>
            <a:r>
              <a:rPr lang="en-US" dirty="0">
                <a:latin typeface="Corbel" panose="020B0503020204020204" pitchFamily="34" charset="0"/>
              </a:rPr>
              <a:t>)</a:t>
            </a:r>
          </a:p>
        </p:txBody>
      </p:sp>
      <p:pic>
        <p:nvPicPr>
          <p:cNvPr id="4" name="Picture 4" descr="Image result for solidworks logo">
            <a:extLst>
              <a:ext uri="{FF2B5EF4-FFF2-40B4-BE49-F238E27FC236}">
                <a16:creationId xmlns:a16="http://schemas.microsoft.com/office/drawing/2014/main" id="{BFD99FBF-A87C-46F9-9EE7-00BA7ABA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19" y="2136912"/>
            <a:ext cx="4310909" cy="8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hingiverse logo">
            <a:extLst>
              <a:ext uri="{FF2B5EF4-FFF2-40B4-BE49-F238E27FC236}">
                <a16:creationId xmlns:a16="http://schemas.microsoft.com/office/drawing/2014/main" id="{1DF5360E-F064-40F2-90A6-02BD7ACB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129" y="3329743"/>
            <a:ext cx="3871571" cy="69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ab cad logo">
            <a:extLst>
              <a:ext uri="{FF2B5EF4-FFF2-40B4-BE49-F238E27FC236}">
                <a16:creationId xmlns:a16="http://schemas.microsoft.com/office/drawing/2014/main" id="{6A1052CD-EC8E-43AE-A3E2-E19403B7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68" y="4344239"/>
            <a:ext cx="4075299" cy="81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00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0D3C-70F3-427D-A67F-21951BDCD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54358"/>
            <a:ext cx="9784080" cy="1508760"/>
          </a:xfrm>
        </p:spPr>
        <p:txBody>
          <a:bodyPr/>
          <a:lstStyle/>
          <a:p>
            <a:r>
              <a:rPr lang="en-US" dirty="0" err="1">
                <a:latin typeface="Corbel" panose="020B0503020204020204" pitchFamily="34" charset="0"/>
              </a:rPr>
              <a:t>Octoprint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A8FB-CCC2-48A6-BCEC-E8E89310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174151" cy="376295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rbel" panose="020B0503020204020204" pitchFamily="34" charset="0"/>
              </a:rPr>
              <a:t>Local service used to manage 3D printers</a:t>
            </a:r>
          </a:p>
          <a:p>
            <a:r>
              <a:rPr lang="en-US" dirty="0">
                <a:latin typeface="Corbel" panose="020B0503020204020204" pitchFamily="34" charset="0"/>
              </a:rPr>
              <a:t>Can run on a Raspberry Pi</a:t>
            </a:r>
          </a:p>
          <a:p>
            <a:r>
              <a:rPr lang="en-US" dirty="0">
                <a:latin typeface="Corbel" panose="020B0503020204020204" pitchFamily="34" charset="0"/>
              </a:rPr>
              <a:t>Accessed via the network</a:t>
            </a:r>
          </a:p>
          <a:p>
            <a:r>
              <a:rPr lang="en-US" dirty="0">
                <a:latin typeface="Corbel" panose="020B0503020204020204" pitchFamily="34" charset="0"/>
              </a:rPr>
              <a:t>Could streamline SPARC’s 3D printing procedure</a:t>
            </a:r>
          </a:p>
          <a:p>
            <a:r>
              <a:rPr lang="en-US" dirty="0">
                <a:latin typeface="Corbel" panose="020B0503020204020204" pitchFamily="34" charset="0"/>
                <a:hlinkClick r:id="rId2"/>
              </a:rPr>
              <a:t>https://www.youtube.com/watch?v=U1qguamkork&amp;ab_channel=Ladbrotory</a:t>
            </a:r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  <a:hlinkClick r:id="rId3"/>
              </a:rPr>
              <a:t>https://www.youtube.com/watch?v=Va5EbTQGMxw&amp;ab_channel=AdafruitIndustries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3074" name="Picture 2" descr="Image result for octoprint logo">
            <a:extLst>
              <a:ext uri="{FF2B5EF4-FFF2-40B4-BE49-F238E27FC236}">
                <a16:creationId xmlns:a16="http://schemas.microsoft.com/office/drawing/2014/main" id="{F83F1D29-920F-46B7-A6E0-2DC2E39D8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5" b="11338"/>
          <a:stretch/>
        </p:blipFill>
        <p:spPr bwMode="auto">
          <a:xfrm>
            <a:off x="9839739" y="242515"/>
            <a:ext cx="1954075" cy="149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ctoprint">
            <a:extLst>
              <a:ext uri="{FF2B5EF4-FFF2-40B4-BE49-F238E27FC236}">
                <a16:creationId xmlns:a16="http://schemas.microsoft.com/office/drawing/2014/main" id="{3F0C7911-B19F-47A5-A709-D3360AB1C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59" y="2186990"/>
            <a:ext cx="5960165" cy="427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338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1329</Words>
  <Application>Microsoft Office PowerPoint</Application>
  <PresentationFormat>Widescreen</PresentationFormat>
  <Paragraphs>243</Paragraphs>
  <Slides>33</Slides>
  <Notes>22</Notes>
  <HiddenSlides>8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Corbel</vt:lpstr>
      <vt:lpstr>Calibri</vt:lpstr>
      <vt:lpstr>Wingdings</vt:lpstr>
      <vt:lpstr>Arial</vt:lpstr>
      <vt:lpstr>Noto Sans Symbols</vt:lpstr>
      <vt:lpstr>Banded</vt:lpstr>
      <vt:lpstr>Banded</vt:lpstr>
      <vt:lpstr>1_Banded</vt:lpstr>
      <vt:lpstr>2_Banded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PROJECT OPEN FORUM</vt:lpstr>
      <vt:lpstr>MAJOR PROJECT #1:  IEEE SOUTHEAST CON</vt:lpstr>
      <vt:lpstr>MAJOR PROJECT #2:  MAIL BIRD</vt:lpstr>
      <vt:lpstr>MAJOR PROJECT #3:  MATILDA</vt:lpstr>
      <vt:lpstr>SIDE PROJECT #1:  The Helpful Automated Defender (THAD)</vt:lpstr>
      <vt:lpstr>SIDE PROJECT #2:  3D PRINT ENCLOSURE</vt:lpstr>
      <vt:lpstr>SIDE PROJECT #3:  MUSICAL TESLA COIL</vt:lpstr>
      <vt:lpstr>SIDE PROJECT #4:  VERTICAL AXIS WIND TURBINE</vt:lpstr>
      <vt:lpstr>SIDE PROJECT #5:  LAB ASSISTANT</vt:lpstr>
      <vt:lpstr>Meeting Schedule</vt:lpstr>
      <vt:lpstr>PROJECT IDEAS?</vt:lpstr>
      <vt:lpstr>MAKER TRAINING SESSION:</vt:lpstr>
      <vt:lpstr>Types of 3D Printers</vt:lpstr>
      <vt:lpstr>How does FDM 3D Printing Work?</vt:lpstr>
      <vt:lpstr>Comparing Popular Filaments</vt:lpstr>
      <vt:lpstr>Lulzbot Taz</vt:lpstr>
      <vt:lpstr>Our Lulzbot</vt:lpstr>
      <vt:lpstr>Using Cura Lulzbot Edition</vt:lpstr>
      <vt:lpstr>CREALITY CR10</vt:lpstr>
      <vt:lpstr>Our CR10</vt:lpstr>
      <vt:lpstr>Getting Models for 3D printing</vt:lpstr>
      <vt:lpstr>Octoprint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6</cp:revision>
  <dcterms:created xsi:type="dcterms:W3CDTF">2018-09-18T02:28:18Z</dcterms:created>
  <dcterms:modified xsi:type="dcterms:W3CDTF">2018-09-19T00:59:40Z</dcterms:modified>
</cp:coreProperties>
</file>